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20"/>
  </p:notesMasterIdLst>
  <p:sldIdLst>
    <p:sldId id="256" r:id="rId2"/>
    <p:sldId id="261" r:id="rId3"/>
    <p:sldId id="266" r:id="rId4"/>
    <p:sldId id="265" r:id="rId5"/>
    <p:sldId id="268" r:id="rId6"/>
    <p:sldId id="267" r:id="rId7"/>
    <p:sldId id="270" r:id="rId8"/>
    <p:sldId id="271" r:id="rId9"/>
    <p:sldId id="272" r:id="rId10"/>
    <p:sldId id="273" r:id="rId11"/>
    <p:sldId id="274" r:id="rId12"/>
    <p:sldId id="275" r:id="rId13"/>
    <p:sldId id="276" r:id="rId14"/>
    <p:sldId id="277" r:id="rId15"/>
    <p:sldId id="278" r:id="rId16"/>
    <p:sldId id="279" r:id="rId17"/>
    <p:sldId id="263" r:id="rId18"/>
    <p:sldId id="280"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441" autoAdjust="0"/>
    <p:restoredTop sz="89788" autoAdjust="0"/>
  </p:normalViewPr>
  <p:slideViewPr>
    <p:cSldViewPr>
      <p:cViewPr>
        <p:scale>
          <a:sx n="66" d="100"/>
          <a:sy n="66" d="100"/>
        </p:scale>
        <p:origin x="-1206" y="-102"/>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681D4EEA-030E-48EA-B895-B52611873E24}" type="datetimeFigureOut">
              <a:rPr lang="en-US" smtClean="0"/>
              <a:t>3/13/2012</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25D0DF7-CA22-4D8E-8F7F-D6602119091F}" type="slidenum">
              <a:rPr lang="en-US" smtClean="0"/>
              <a:t>‹#›</a:t>
            </a:fld>
            <a:endParaRPr lang="en-US"/>
          </a:p>
        </p:txBody>
      </p:sp>
    </p:spTree>
    <p:extLst>
      <p:ext uri="{BB962C8B-B14F-4D97-AF65-F5344CB8AC3E}">
        <p14:creationId xmlns:p14="http://schemas.microsoft.com/office/powerpoint/2010/main" val="364772881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C2D19C2-F078-4EB5-8C09-CE63052644A0}" type="datetimeFigureOut">
              <a:rPr lang="en-US" smtClean="0"/>
              <a:t>3/13/2012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24768770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C2D19C2-F078-4EB5-8C09-CE63052644A0}" type="datetimeFigureOut">
              <a:rPr lang="en-US" smtClean="0"/>
              <a:t>3/13/2012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233160538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C2D19C2-F078-4EB5-8C09-CE63052644A0}" type="datetimeFigureOut">
              <a:rPr lang="en-US" smtClean="0"/>
              <a:t>3/13/2012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12427446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C2D19C2-F078-4EB5-8C09-CE63052644A0}" type="datetimeFigureOut">
              <a:rPr lang="en-US" smtClean="0"/>
              <a:t>3/13/2012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44079046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C2D19C2-F078-4EB5-8C09-CE63052644A0}" type="datetimeFigureOut">
              <a:rPr lang="en-US" smtClean="0"/>
              <a:t>3/13/2012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314581469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C2D19C2-F078-4EB5-8C09-CE63052644A0}" type="datetimeFigureOut">
              <a:rPr lang="en-US" smtClean="0"/>
              <a:t>3/13/2012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29866570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C2D19C2-F078-4EB5-8C09-CE63052644A0}" type="datetimeFigureOut">
              <a:rPr lang="en-US" smtClean="0"/>
              <a:t>3/13/2012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121512291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C2D19C2-F078-4EB5-8C09-CE63052644A0}" type="datetimeFigureOut">
              <a:rPr lang="en-US" smtClean="0"/>
              <a:t>3/13/2012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24978679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C2D19C2-F078-4EB5-8C09-CE63052644A0}" type="datetimeFigureOut">
              <a:rPr lang="en-US" smtClean="0"/>
              <a:t>3/13/2012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179982873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C2D19C2-F078-4EB5-8C09-CE63052644A0}" type="datetimeFigureOut">
              <a:rPr lang="en-US" smtClean="0"/>
              <a:t>3/13/2012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32453836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C2D19C2-F078-4EB5-8C09-CE63052644A0}" type="datetimeFigureOut">
              <a:rPr lang="en-US" smtClean="0"/>
              <a:t>3/13/2012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FECD452-0FF0-44FA-9872-9ED1676D1362}" type="slidenum">
              <a:rPr lang="en-US" smtClean="0"/>
              <a:t>‹#›</a:t>
            </a:fld>
            <a:endParaRPr lang="en-US"/>
          </a:p>
        </p:txBody>
      </p:sp>
    </p:spTree>
    <p:extLst>
      <p:ext uri="{BB962C8B-B14F-4D97-AF65-F5344CB8AC3E}">
        <p14:creationId xmlns:p14="http://schemas.microsoft.com/office/powerpoint/2010/main" val="294999226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C2D19C2-F078-4EB5-8C09-CE63052644A0}" type="datetimeFigureOut">
              <a:rPr lang="en-US" smtClean="0"/>
              <a:t>3/13/2012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FECD452-0FF0-44FA-9872-9ED1676D1362}" type="slidenum">
              <a:rPr lang="en-US" smtClean="0"/>
              <a:t>‹#›</a:t>
            </a:fld>
            <a:endParaRPr lang="en-US"/>
          </a:p>
        </p:txBody>
      </p:sp>
    </p:spTree>
    <p:extLst>
      <p:ext uri="{BB962C8B-B14F-4D97-AF65-F5344CB8AC3E}">
        <p14:creationId xmlns:p14="http://schemas.microsoft.com/office/powerpoint/2010/main" val="85009793"/>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03811" y="2209800"/>
            <a:ext cx="7851648" cy="1295400"/>
          </a:xfrm>
        </p:spPr>
        <p:txBody>
          <a:bodyPr>
            <a:normAutofit fontScale="90000"/>
          </a:bodyPr>
          <a:lstStyle/>
          <a:p>
            <a:r>
              <a:rPr lang="en-US" b="1" dirty="0" smtClean="0"/>
              <a:t>Value Chain </a:t>
            </a:r>
            <a:r>
              <a:rPr lang="en-US" b="1" dirty="0" smtClean="0"/>
              <a:t>Analysis</a:t>
            </a:r>
            <a:br>
              <a:rPr lang="en-US" b="1" dirty="0" smtClean="0"/>
            </a:br>
            <a:r>
              <a:rPr lang="en-US" b="1" dirty="0" smtClean="0"/>
              <a:t>Methods</a:t>
            </a:r>
            <a:endParaRPr lang="en-US" b="1" dirty="0"/>
          </a:p>
        </p:txBody>
      </p:sp>
      <p:sp>
        <p:nvSpPr>
          <p:cNvPr id="3" name="Subtitle 2"/>
          <p:cNvSpPr>
            <a:spLocks noGrp="1"/>
          </p:cNvSpPr>
          <p:nvPr>
            <p:ph type="subTitle" idx="1"/>
          </p:nvPr>
        </p:nvSpPr>
        <p:spPr>
          <a:xfrm>
            <a:off x="533400" y="4191000"/>
            <a:ext cx="7854696" cy="1066800"/>
          </a:xfrm>
        </p:spPr>
        <p:txBody>
          <a:bodyPr/>
          <a:lstStyle/>
          <a:p>
            <a:r>
              <a:rPr lang="en-US" b="1" dirty="0" err="1" smtClean="0"/>
              <a:t>Getachew</a:t>
            </a:r>
            <a:r>
              <a:rPr lang="en-US" b="1" dirty="0" smtClean="0"/>
              <a:t> </a:t>
            </a:r>
            <a:r>
              <a:rPr lang="en-US" b="1" dirty="0" err="1" smtClean="0"/>
              <a:t>Legese</a:t>
            </a:r>
            <a:endParaRPr lang="en-US" b="1" dirty="0"/>
          </a:p>
        </p:txBody>
      </p:sp>
      <p:sp>
        <p:nvSpPr>
          <p:cNvPr id="4" name="Title 1"/>
          <p:cNvSpPr txBox="1">
            <a:spLocks/>
          </p:cNvSpPr>
          <p:nvPr/>
        </p:nvSpPr>
        <p:spPr>
          <a:xfrm>
            <a:off x="707967" y="457200"/>
            <a:ext cx="7851648" cy="1295400"/>
          </a:xfrm>
          <a:prstGeom prst="rect">
            <a:avLst/>
          </a:prstGeom>
        </p:spPr>
        <p:txBody>
          <a:bodyPr vert="horz" lIns="91440" tIns="45720" rIns="91440" bIns="45720" rtlCol="0" anchor="ctr">
            <a:normAutofit fontScale="925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en-US" b="1" dirty="0" smtClean="0"/>
              <a:t>Ethiopian Livestock Feed (ELF) Project</a:t>
            </a:r>
            <a:endParaRPr lang="en-US" b="1" dirty="0"/>
          </a:p>
        </p:txBody>
      </p:sp>
    </p:spTree>
    <p:extLst>
      <p:ext uri="{BB962C8B-B14F-4D97-AF65-F5344CB8AC3E}">
        <p14:creationId xmlns:p14="http://schemas.microsoft.com/office/powerpoint/2010/main" val="281038335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Horizontal Linkages</a:t>
            </a:r>
            <a:endParaRPr lang="en-US" sz="3200" b="1" dirty="0"/>
          </a:p>
        </p:txBody>
      </p:sp>
      <p:sp>
        <p:nvSpPr>
          <p:cNvPr id="3" name="Content Placeholder 2"/>
          <p:cNvSpPr>
            <a:spLocks noGrp="1"/>
          </p:cNvSpPr>
          <p:nvPr>
            <p:ph idx="1"/>
          </p:nvPr>
        </p:nvSpPr>
        <p:spPr/>
        <p:txBody>
          <a:bodyPr>
            <a:normAutofit fontScale="92500"/>
          </a:bodyPr>
          <a:lstStyle/>
          <a:p>
            <a:r>
              <a:rPr lang="en-US" b="1" dirty="0" smtClean="0"/>
              <a:t>While cooperation can help firms achieve economies of scale and overcome common constraints to pursue opportunities, competition can encourage innovation and drives firms to upgrade.</a:t>
            </a:r>
          </a:p>
          <a:p>
            <a:r>
              <a:rPr lang="en-US" b="1" dirty="0" smtClean="0"/>
              <a:t>One of the objectives of value chain analysis is to identify areas where collaborative bargaining power could reduce the cost or increase the benefits to small firms operating in the chain. </a:t>
            </a:r>
            <a:endParaRPr lang="en-US" dirty="0"/>
          </a:p>
        </p:txBody>
      </p:sp>
    </p:spTree>
    <p:extLst>
      <p:ext uri="{BB962C8B-B14F-4D97-AF65-F5344CB8AC3E}">
        <p14:creationId xmlns:p14="http://schemas.microsoft.com/office/powerpoint/2010/main" val="252109292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2400"/>
            <a:ext cx="8229600" cy="838200"/>
          </a:xfrm>
        </p:spPr>
        <p:txBody>
          <a:bodyPr>
            <a:normAutofit/>
          </a:bodyPr>
          <a:lstStyle/>
          <a:p>
            <a:r>
              <a:rPr lang="en-US" sz="3200" b="1" dirty="0" smtClean="0"/>
              <a:t>Supporting Markets</a:t>
            </a:r>
            <a:endParaRPr lang="en-US" sz="3200" b="1" dirty="0"/>
          </a:p>
        </p:txBody>
      </p:sp>
      <p:sp>
        <p:nvSpPr>
          <p:cNvPr id="3" name="Content Placeholder 2"/>
          <p:cNvSpPr>
            <a:spLocks noGrp="1"/>
          </p:cNvSpPr>
          <p:nvPr>
            <p:ph idx="1"/>
          </p:nvPr>
        </p:nvSpPr>
        <p:spPr>
          <a:xfrm>
            <a:off x="304800" y="990600"/>
            <a:ext cx="8686800" cy="5867400"/>
          </a:xfrm>
        </p:spPr>
        <p:txBody>
          <a:bodyPr>
            <a:noAutofit/>
          </a:bodyPr>
          <a:lstStyle/>
          <a:p>
            <a:r>
              <a:rPr lang="en-US" sz="2800" b="1" dirty="0"/>
              <a:t>They include financial services; cross-cutting services such as business consulting, legal advice and telecommunications; and sector-specific </a:t>
            </a:r>
            <a:r>
              <a:rPr lang="en-US" sz="2800" b="1" dirty="0" smtClean="0"/>
              <a:t>services (feed produces, veterinary services, market information, transportation, </a:t>
            </a:r>
            <a:r>
              <a:rPr lang="en-US" sz="2800" b="1" dirty="0" err="1" smtClean="0"/>
              <a:t>etc</a:t>
            </a:r>
            <a:r>
              <a:rPr lang="en-US" sz="2800" b="1" dirty="0" smtClean="0"/>
              <a:t>).</a:t>
            </a:r>
          </a:p>
          <a:p>
            <a:r>
              <a:rPr lang="en-US" sz="2800" b="1" dirty="0" smtClean="0"/>
              <a:t>most </a:t>
            </a:r>
            <a:r>
              <a:rPr lang="en-US" sz="2800" b="1" dirty="0"/>
              <a:t>service providers themselves need supplies, training and financing in addition to strong vertical and horizontal linkages. </a:t>
            </a:r>
            <a:endParaRPr lang="en-US" sz="2800" b="1" dirty="0" smtClean="0"/>
          </a:p>
          <a:p>
            <a:pPr marL="0" indent="0">
              <a:buNone/>
            </a:pPr>
            <a:endParaRPr lang="en-US" sz="2800" b="1" dirty="0"/>
          </a:p>
        </p:txBody>
      </p:sp>
    </p:spTree>
    <p:extLst>
      <p:ext uri="{BB962C8B-B14F-4D97-AF65-F5344CB8AC3E}">
        <p14:creationId xmlns:p14="http://schemas.microsoft.com/office/powerpoint/2010/main" val="305730923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b="1" dirty="0">
                <a:solidFill>
                  <a:prstClr val="black"/>
                </a:solidFill>
              </a:rPr>
              <a:t>Supporting Markets</a:t>
            </a:r>
            <a:endParaRPr lang="en-US" dirty="0"/>
          </a:p>
        </p:txBody>
      </p:sp>
      <p:sp>
        <p:nvSpPr>
          <p:cNvPr id="3" name="Content Placeholder 2"/>
          <p:cNvSpPr>
            <a:spLocks noGrp="1"/>
          </p:cNvSpPr>
          <p:nvPr>
            <p:ph idx="1"/>
          </p:nvPr>
        </p:nvSpPr>
        <p:spPr/>
        <p:txBody>
          <a:bodyPr/>
          <a:lstStyle/>
          <a:p>
            <a:pPr lvl="0"/>
            <a:r>
              <a:rPr lang="en-US" sz="2800" b="1" dirty="0">
                <a:solidFill>
                  <a:prstClr val="black"/>
                </a:solidFill>
              </a:rPr>
              <a:t>Value chain analysis should </a:t>
            </a:r>
            <a:r>
              <a:rPr lang="en-US" sz="2800" b="1" dirty="0" smtClean="0">
                <a:solidFill>
                  <a:prstClr val="black"/>
                </a:solidFill>
              </a:rPr>
              <a:t>seek </a:t>
            </a:r>
            <a:r>
              <a:rPr lang="en-US" sz="2800" b="1" dirty="0">
                <a:solidFill>
                  <a:prstClr val="black"/>
                </a:solidFill>
              </a:rPr>
              <a:t>to identify opportunities for improved access to services for target value chain actors in such a way that the support markets will be simultaneously strengthened, rather than undermined. </a:t>
            </a:r>
          </a:p>
          <a:p>
            <a:pPr lvl="0"/>
            <a:r>
              <a:rPr lang="en-US" sz="2800" b="1" dirty="0">
                <a:solidFill>
                  <a:prstClr val="black"/>
                </a:solidFill>
              </a:rPr>
              <a:t>VCA should take due care  to uncover informal sector service providers, which often go unnoticed.</a:t>
            </a:r>
          </a:p>
          <a:p>
            <a:endParaRPr lang="en-US" dirty="0"/>
          </a:p>
        </p:txBody>
      </p:sp>
    </p:spTree>
    <p:extLst>
      <p:ext uri="{BB962C8B-B14F-4D97-AF65-F5344CB8AC3E}">
        <p14:creationId xmlns:p14="http://schemas.microsoft.com/office/powerpoint/2010/main" val="149323644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Value Chain Governance</a:t>
            </a:r>
            <a:endParaRPr lang="en-US" sz="3200" b="1" dirty="0"/>
          </a:p>
        </p:txBody>
      </p:sp>
      <p:sp>
        <p:nvSpPr>
          <p:cNvPr id="3" name="Content Placeholder 2"/>
          <p:cNvSpPr>
            <a:spLocks noGrp="1"/>
          </p:cNvSpPr>
          <p:nvPr>
            <p:ph idx="1"/>
          </p:nvPr>
        </p:nvSpPr>
        <p:spPr>
          <a:xfrm>
            <a:off x="457200" y="1143000"/>
            <a:ext cx="8534400" cy="5715000"/>
          </a:xfrm>
        </p:spPr>
        <p:txBody>
          <a:bodyPr>
            <a:normAutofit fontScale="25000" lnSpcReduction="20000"/>
          </a:bodyPr>
          <a:lstStyle/>
          <a:p>
            <a:r>
              <a:rPr lang="en-US" sz="11200" b="1" dirty="0">
                <a:solidFill>
                  <a:prstClr val="black"/>
                </a:solidFill>
              </a:rPr>
              <a:t>Value chain governance refers to the relationships among the buyers, sellers, service providers and regulatory institutions that operate within or influence the range of activities required to bring a product or service from inception to its end use. </a:t>
            </a:r>
          </a:p>
          <a:p>
            <a:r>
              <a:rPr lang="en-US" sz="11200" b="1" dirty="0">
                <a:solidFill>
                  <a:prstClr val="black"/>
                </a:solidFill>
              </a:rPr>
              <a:t>Governance is about power and the ability to exert control along the chain – at any point in the chain, some firm (or organization or institution) sets and/or enforces parameters under which others in the chain operate. </a:t>
            </a:r>
          </a:p>
          <a:p>
            <a:r>
              <a:rPr lang="en-US" sz="11200" b="1" dirty="0">
                <a:solidFill>
                  <a:prstClr val="black"/>
                </a:solidFill>
              </a:rPr>
              <a:t>Understanding how and when lead firms set, monitor and enforce rules and standards can help </a:t>
            </a:r>
            <a:r>
              <a:rPr lang="en-US" sz="11200" b="1" dirty="0" smtClean="0">
                <a:solidFill>
                  <a:prstClr val="black"/>
                </a:solidFill>
              </a:rPr>
              <a:t>other </a:t>
            </a:r>
            <a:r>
              <a:rPr lang="en-US" sz="11200" b="1" dirty="0">
                <a:solidFill>
                  <a:prstClr val="black"/>
                </a:solidFill>
              </a:rPr>
              <a:t>firms in the chain better integrate and coordinate their activities. </a:t>
            </a:r>
          </a:p>
        </p:txBody>
      </p:sp>
    </p:spTree>
    <p:extLst>
      <p:ext uri="{BB962C8B-B14F-4D97-AF65-F5344CB8AC3E}">
        <p14:creationId xmlns:p14="http://schemas.microsoft.com/office/powerpoint/2010/main" val="256836389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p:txBody>
          <a:bodyPr>
            <a:normAutofit/>
          </a:bodyPr>
          <a:lstStyle/>
          <a:p>
            <a:r>
              <a:rPr lang="en-US" sz="3200" b="1" dirty="0" smtClean="0"/>
              <a:t>Value Chain Governance</a:t>
            </a:r>
            <a:endParaRPr lang="en-US" sz="3200" b="1" dirty="0"/>
          </a:p>
        </p:txBody>
      </p:sp>
      <p:sp>
        <p:nvSpPr>
          <p:cNvPr id="3" name="Content Placeholder 2"/>
          <p:cNvSpPr>
            <a:spLocks noGrp="1"/>
          </p:cNvSpPr>
          <p:nvPr>
            <p:ph idx="1"/>
          </p:nvPr>
        </p:nvSpPr>
        <p:spPr/>
        <p:txBody>
          <a:bodyPr>
            <a:normAutofit/>
          </a:bodyPr>
          <a:lstStyle/>
          <a:p>
            <a:pPr lvl="0"/>
            <a:r>
              <a:rPr lang="en-US" sz="2800" b="1" dirty="0">
                <a:solidFill>
                  <a:prstClr val="black"/>
                </a:solidFill>
              </a:rPr>
              <a:t>Governance is particularly important for the generation, transfer and diffusion of knowledge leading to innovation, which enables firms to improve their performance and sustain competitive advantage. </a:t>
            </a:r>
          </a:p>
          <a:p>
            <a:pPr lvl="0"/>
            <a:r>
              <a:rPr lang="en-US" sz="2800" b="1" dirty="0" smtClean="0">
                <a:solidFill>
                  <a:prstClr val="black"/>
                </a:solidFill>
              </a:rPr>
              <a:t>When </a:t>
            </a:r>
            <a:r>
              <a:rPr lang="en-US" sz="2800" b="1" dirty="0">
                <a:solidFill>
                  <a:prstClr val="black"/>
                </a:solidFill>
              </a:rPr>
              <a:t>conducting value chain analysis, the type of governance structure that exists must be identified since it will contribute significantly to the selection of interventions to increase competitiveness. </a:t>
            </a:r>
          </a:p>
          <a:p>
            <a:pPr lvl="0"/>
            <a:endParaRPr lang="en-US" sz="800" dirty="0">
              <a:solidFill>
                <a:prstClr val="black"/>
              </a:solidFill>
            </a:endParaRPr>
          </a:p>
          <a:p>
            <a:endParaRPr lang="en-US" dirty="0"/>
          </a:p>
        </p:txBody>
      </p:sp>
    </p:spTree>
    <p:extLst>
      <p:ext uri="{BB962C8B-B14F-4D97-AF65-F5344CB8AC3E}">
        <p14:creationId xmlns:p14="http://schemas.microsoft.com/office/powerpoint/2010/main" val="217500960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Inter Firm Linkages</a:t>
            </a:r>
            <a:endParaRPr lang="en-US" sz="3200" b="1" dirty="0"/>
          </a:p>
        </p:txBody>
      </p:sp>
      <p:sp>
        <p:nvSpPr>
          <p:cNvPr id="3" name="Content Placeholder 2"/>
          <p:cNvSpPr>
            <a:spLocks noGrp="1"/>
          </p:cNvSpPr>
          <p:nvPr>
            <p:ph idx="1"/>
          </p:nvPr>
        </p:nvSpPr>
        <p:spPr>
          <a:xfrm>
            <a:off x="457200" y="1600200"/>
            <a:ext cx="8229600" cy="5105400"/>
          </a:xfrm>
        </p:spPr>
        <p:txBody>
          <a:bodyPr>
            <a:normAutofit fontScale="62500" lnSpcReduction="20000"/>
          </a:bodyPr>
          <a:lstStyle/>
          <a:p>
            <a:r>
              <a:rPr lang="en-US" sz="4500" b="1" dirty="0"/>
              <a:t>This refers to the nature and quality of the interactions between stakeholders in a value chain. </a:t>
            </a:r>
            <a:endParaRPr lang="en-US" sz="4500" b="1" dirty="0" smtClean="0"/>
          </a:p>
          <a:p>
            <a:r>
              <a:rPr lang="en-US" sz="4500" b="1" dirty="0" smtClean="0"/>
              <a:t>During </a:t>
            </a:r>
            <a:r>
              <a:rPr lang="en-US" sz="4500" b="1" dirty="0"/>
              <a:t>value chain analysis interviewees should be asked questions that will </a:t>
            </a:r>
            <a:r>
              <a:rPr lang="en-US" sz="4500" b="1" dirty="0" smtClean="0"/>
              <a:t>reveal:</a:t>
            </a:r>
          </a:p>
          <a:p>
            <a:pPr lvl="1"/>
            <a:r>
              <a:rPr lang="en-US" sz="4000" b="1" dirty="0" smtClean="0"/>
              <a:t>whether </a:t>
            </a:r>
            <a:r>
              <a:rPr lang="en-US" sz="4000" b="1" dirty="0"/>
              <a:t>they consider their relationships to be mutually beneficial; </a:t>
            </a:r>
            <a:endParaRPr lang="en-US" sz="4000" b="1" dirty="0" smtClean="0"/>
          </a:p>
          <a:p>
            <a:pPr lvl="1"/>
            <a:r>
              <a:rPr lang="en-US" sz="4000" b="1" dirty="0" smtClean="0"/>
              <a:t>whether </a:t>
            </a:r>
            <a:r>
              <a:rPr lang="en-US" sz="4000" b="1" dirty="0"/>
              <a:t>their interactions are recurrent and substantial (involving the exchange of information, skills and services in addition to product and money) or are brief, isolated commercial interactions; and </a:t>
            </a:r>
            <a:endParaRPr lang="en-US" sz="4000" b="1" dirty="0" smtClean="0"/>
          </a:p>
          <a:p>
            <a:pPr lvl="1"/>
            <a:r>
              <a:rPr lang="en-US" sz="4000" b="1" dirty="0" smtClean="0"/>
              <a:t>whether </a:t>
            </a:r>
            <a:r>
              <a:rPr lang="en-US" sz="4000" b="1" dirty="0"/>
              <a:t>these relationships are entered into freely from a motive of self-interest, without social or government pressure.</a:t>
            </a:r>
          </a:p>
          <a:p>
            <a:endParaRPr lang="en-US" dirty="0"/>
          </a:p>
        </p:txBody>
      </p:sp>
    </p:spTree>
    <p:extLst>
      <p:ext uri="{BB962C8B-B14F-4D97-AF65-F5344CB8AC3E}">
        <p14:creationId xmlns:p14="http://schemas.microsoft.com/office/powerpoint/2010/main" val="322729068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Upgrading</a:t>
            </a:r>
            <a:endParaRPr lang="en-US" sz="3200" b="1" dirty="0"/>
          </a:p>
        </p:txBody>
      </p:sp>
      <p:sp>
        <p:nvSpPr>
          <p:cNvPr id="3" name="Content Placeholder 2"/>
          <p:cNvSpPr>
            <a:spLocks noGrp="1"/>
          </p:cNvSpPr>
          <p:nvPr>
            <p:ph idx="1"/>
          </p:nvPr>
        </p:nvSpPr>
        <p:spPr>
          <a:xfrm>
            <a:off x="457200" y="1219200"/>
            <a:ext cx="8534400" cy="4906963"/>
          </a:xfrm>
        </p:spPr>
        <p:txBody>
          <a:bodyPr>
            <a:normAutofit/>
          </a:bodyPr>
          <a:lstStyle/>
          <a:p>
            <a:r>
              <a:rPr lang="en-US" sz="2800" b="1" dirty="0"/>
              <a:t>In order to respond effectively to market opportunities, firms and industries need to innovate to add value to products or services and to make production and marketing processes more efficient. </a:t>
            </a:r>
            <a:endParaRPr lang="en-US" sz="2800" b="1" dirty="0" smtClean="0"/>
          </a:p>
          <a:p>
            <a:r>
              <a:rPr lang="en-US" sz="2800" b="1" dirty="0" smtClean="0"/>
              <a:t>In VCA, </a:t>
            </a:r>
            <a:r>
              <a:rPr lang="en-US" sz="2800" b="1" dirty="0"/>
              <a:t>the objective is to identify opportunities and constraints to firm- and industry-level upgrading; </a:t>
            </a:r>
            <a:endParaRPr lang="en-US" sz="2800" b="1" dirty="0" smtClean="0"/>
          </a:p>
          <a:p>
            <a:r>
              <a:rPr lang="en-US" sz="2800" b="1" dirty="0" smtClean="0"/>
              <a:t>specifically </a:t>
            </a:r>
            <a:r>
              <a:rPr lang="en-US" sz="2800" b="1" dirty="0"/>
              <a:t>the analysis looks for catalyst firms with the incentives, resources and willingness to promote and facilitate upgrading within the chain.</a:t>
            </a:r>
          </a:p>
          <a:p>
            <a:endParaRPr lang="en-US" sz="2800" b="1" dirty="0"/>
          </a:p>
        </p:txBody>
      </p:sp>
    </p:spTree>
    <p:extLst>
      <p:ext uri="{BB962C8B-B14F-4D97-AF65-F5344CB8AC3E}">
        <p14:creationId xmlns:p14="http://schemas.microsoft.com/office/powerpoint/2010/main" val="2124808252"/>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Validating the findings of the value chain through stakeholders forum</a:t>
            </a:r>
            <a:endParaRPr lang="en-US" sz="3200" b="1" dirty="0"/>
          </a:p>
        </p:txBody>
      </p:sp>
      <p:sp>
        <p:nvSpPr>
          <p:cNvPr id="3" name="Content Placeholder 2"/>
          <p:cNvSpPr>
            <a:spLocks noGrp="1"/>
          </p:cNvSpPr>
          <p:nvPr>
            <p:ph idx="1"/>
          </p:nvPr>
        </p:nvSpPr>
        <p:spPr>
          <a:xfrm>
            <a:off x="152400" y="1600200"/>
            <a:ext cx="8839200" cy="5257800"/>
          </a:xfrm>
        </p:spPr>
        <p:txBody>
          <a:bodyPr>
            <a:noAutofit/>
          </a:bodyPr>
          <a:lstStyle/>
          <a:p>
            <a:r>
              <a:rPr lang="en-US" sz="2400" b="1" dirty="0"/>
              <a:t>vetting </a:t>
            </a:r>
            <a:r>
              <a:rPr lang="en-US" sz="2400" b="1" dirty="0" smtClean="0"/>
              <a:t>findings </a:t>
            </a:r>
            <a:r>
              <a:rPr lang="en-US" sz="2400" b="1" dirty="0"/>
              <a:t>uses value chain analysis through a structured </a:t>
            </a:r>
            <a:r>
              <a:rPr lang="en-US" sz="2400" b="1" dirty="0" smtClean="0"/>
              <a:t>events </a:t>
            </a:r>
            <a:r>
              <a:rPr lang="en-US" sz="2400" b="1" dirty="0"/>
              <a:t>like a </a:t>
            </a:r>
            <a:r>
              <a:rPr lang="en-US" sz="2400" b="1" dirty="0" smtClean="0"/>
              <a:t>workshops to </a:t>
            </a:r>
            <a:r>
              <a:rPr lang="en-US" sz="2400" b="1" dirty="0"/>
              <a:t>facilitate discussion with and among selected </a:t>
            </a:r>
            <a:r>
              <a:rPr lang="en-US" sz="2400" b="1" dirty="0" smtClean="0"/>
              <a:t>participants</a:t>
            </a:r>
          </a:p>
          <a:p>
            <a:r>
              <a:rPr lang="en-US" sz="2400" b="1" dirty="0"/>
              <a:t>The objective of these events is to bring participants together who are responsible for critical market functions, service provision, and the legal, regulatory and policy environment. </a:t>
            </a:r>
            <a:endParaRPr lang="en-US" sz="2400" b="1" dirty="0" smtClean="0"/>
          </a:p>
          <a:p>
            <a:r>
              <a:rPr lang="en-US" sz="2400" b="1" dirty="0" smtClean="0"/>
              <a:t>The </a:t>
            </a:r>
            <a:r>
              <a:rPr lang="en-US" sz="2400" b="1" dirty="0"/>
              <a:t>goal is to have these participants—who have an incentive to drive investments in upgrading—to develop and assist in implementing a private sector-led </a:t>
            </a:r>
            <a:r>
              <a:rPr lang="en-US" sz="2400" b="1" dirty="0" smtClean="0"/>
              <a:t>competitiveness strategy. </a:t>
            </a:r>
          </a:p>
          <a:p>
            <a:r>
              <a:rPr lang="en-US" sz="2400" b="1" dirty="0" smtClean="0"/>
              <a:t>To </a:t>
            </a:r>
            <a:r>
              <a:rPr lang="en-US" sz="2400" b="1" dirty="0"/>
              <a:t>develop this strategy, the stakeholders will need to prioritize the opportunities and constraints identified during the value chain analysis.</a:t>
            </a:r>
          </a:p>
        </p:txBody>
      </p:sp>
    </p:spTree>
    <p:extLst>
      <p:ext uri="{BB962C8B-B14F-4D97-AF65-F5344CB8AC3E}">
        <p14:creationId xmlns:p14="http://schemas.microsoft.com/office/powerpoint/2010/main" val="3897622467"/>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endParaRPr lang="en-US" dirty="0" smtClean="0"/>
          </a:p>
          <a:p>
            <a:pPr marL="0" indent="0">
              <a:buNone/>
            </a:pPr>
            <a:endParaRPr lang="en-US" dirty="0"/>
          </a:p>
          <a:p>
            <a:pPr marL="0" indent="0" algn="ctr">
              <a:buNone/>
            </a:pPr>
            <a:r>
              <a:rPr lang="en-US" sz="6000" b="1" dirty="0" smtClean="0"/>
              <a:t>Thank You!</a:t>
            </a:r>
            <a:endParaRPr lang="en-US" sz="6000" b="1" dirty="0"/>
          </a:p>
        </p:txBody>
      </p:sp>
    </p:spTree>
    <p:extLst>
      <p:ext uri="{BB962C8B-B14F-4D97-AF65-F5344CB8AC3E}">
        <p14:creationId xmlns:p14="http://schemas.microsoft.com/office/powerpoint/2010/main" val="74461834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152400"/>
            <a:ext cx="8229600" cy="1219200"/>
          </a:xfrm>
        </p:spPr>
        <p:txBody>
          <a:bodyPr>
            <a:normAutofit fontScale="90000"/>
          </a:bodyPr>
          <a:lstStyle/>
          <a:p>
            <a:r>
              <a:rPr lang="en-US" sz="3600" dirty="0" smtClean="0"/>
              <a:t/>
            </a:r>
            <a:br>
              <a:rPr lang="en-US" sz="3600" dirty="0" smtClean="0"/>
            </a:br>
            <a:r>
              <a:rPr lang="en-US" sz="3600" b="1" dirty="0" smtClean="0"/>
              <a:t>Analysis </a:t>
            </a:r>
            <a:r>
              <a:rPr lang="en-US" sz="3600" b="1" dirty="0"/>
              <a:t>of Opportunities and Constraints Using the Value Chain Framework</a:t>
            </a:r>
            <a:r>
              <a:rPr lang="en-US" dirty="0"/>
              <a:t/>
            </a:r>
            <a:br>
              <a:rPr lang="en-US" dirty="0"/>
            </a:br>
            <a:endParaRPr lang="en-US" dirty="0"/>
          </a:p>
        </p:txBody>
      </p:sp>
      <p:sp>
        <p:nvSpPr>
          <p:cNvPr id="3" name="Content Placeholder 2"/>
          <p:cNvSpPr>
            <a:spLocks noGrp="1"/>
          </p:cNvSpPr>
          <p:nvPr>
            <p:ph idx="1"/>
          </p:nvPr>
        </p:nvSpPr>
        <p:spPr>
          <a:xfrm>
            <a:off x="457200" y="1447800"/>
            <a:ext cx="8229600" cy="5105400"/>
          </a:xfrm>
        </p:spPr>
        <p:txBody>
          <a:bodyPr>
            <a:noAutofit/>
          </a:bodyPr>
          <a:lstStyle/>
          <a:p>
            <a:r>
              <a:rPr lang="en-US" sz="2800" b="1" dirty="0"/>
              <a:t>The process of chain analysis requires the use of the value chain framework to </a:t>
            </a:r>
            <a:r>
              <a:rPr lang="en-US" sz="2800" b="1" dirty="0" smtClean="0"/>
              <a:t>identify opportunities and constraints along the chain. </a:t>
            </a:r>
          </a:p>
          <a:p>
            <a:r>
              <a:rPr lang="en-US" sz="2800" b="1" dirty="0" smtClean="0"/>
              <a:t>The </a:t>
            </a:r>
            <a:r>
              <a:rPr lang="en-US" sz="2800" b="1" dirty="0"/>
              <a:t>framework is a useful tool to identify systemic chain-level issues rather than focus on firm-level problems. </a:t>
            </a:r>
            <a:endParaRPr lang="en-US" sz="2800" b="1" dirty="0" smtClean="0"/>
          </a:p>
          <a:p>
            <a:r>
              <a:rPr lang="en-US" sz="2800" b="1" dirty="0" smtClean="0"/>
              <a:t>While </a:t>
            </a:r>
            <a:r>
              <a:rPr lang="en-US" sz="2800" b="1" dirty="0"/>
              <a:t>interviews give the value chain team the chance to gather information from individual firms, the value chain framework helps to organize this information in such a way that the analysis moves from a firm-level to a chain-level perspective</a:t>
            </a:r>
            <a:r>
              <a:rPr lang="en-US" sz="2800" b="1" dirty="0" smtClean="0"/>
              <a:t>.</a:t>
            </a:r>
          </a:p>
        </p:txBody>
      </p:sp>
    </p:spTree>
    <p:extLst>
      <p:ext uri="{BB962C8B-B14F-4D97-AF65-F5344CB8AC3E}">
        <p14:creationId xmlns:p14="http://schemas.microsoft.com/office/powerpoint/2010/main" val="313366286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8313"/>
            <a:ext cx="8229600" cy="846513"/>
          </a:xfrm>
        </p:spPr>
        <p:txBody>
          <a:bodyPr>
            <a:normAutofit/>
          </a:bodyPr>
          <a:lstStyle/>
          <a:p>
            <a:r>
              <a:rPr lang="en-US" sz="3200" b="1" dirty="0" smtClean="0"/>
              <a:t>The Value Chain Framework</a:t>
            </a:r>
            <a:endParaRPr lang="en-US" sz="3200" b="1" dirty="0"/>
          </a:p>
        </p:txBody>
      </p:sp>
      <p:sp>
        <p:nvSpPr>
          <p:cNvPr id="3" name="Content Placeholder 2"/>
          <p:cNvSpPr>
            <a:spLocks noGrp="1"/>
          </p:cNvSpPr>
          <p:nvPr>
            <p:ph idx="1"/>
          </p:nvPr>
        </p:nvSpPr>
        <p:spPr>
          <a:xfrm>
            <a:off x="381000" y="762000"/>
            <a:ext cx="8610600" cy="6096000"/>
          </a:xfrm>
        </p:spPr>
        <p:txBody>
          <a:bodyPr>
            <a:normAutofit fontScale="32500" lnSpcReduction="20000"/>
          </a:bodyPr>
          <a:lstStyle/>
          <a:p>
            <a:r>
              <a:rPr lang="en-US" sz="8600" b="1" dirty="0"/>
              <a:t>The value chain framework comprises the structure and dynamics of the value chain.</a:t>
            </a:r>
          </a:p>
          <a:p>
            <a:r>
              <a:rPr lang="en-US" sz="8600" b="1" dirty="0"/>
              <a:t>The structure of a value chain includes all the firms in the chain and can be characterized in terms of the following  five elements</a:t>
            </a:r>
            <a:r>
              <a:rPr lang="en-US" sz="7000" b="1" dirty="0"/>
              <a:t> </a:t>
            </a:r>
            <a:endParaRPr lang="en-US" sz="5100" b="1" dirty="0"/>
          </a:p>
          <a:p>
            <a:pPr marL="914400" lvl="4" indent="0">
              <a:buNone/>
            </a:pPr>
            <a:r>
              <a:rPr lang="en-US" sz="6200" b="1" dirty="0"/>
              <a:t>i. end markets</a:t>
            </a:r>
          </a:p>
          <a:p>
            <a:pPr marL="914400" lvl="4" indent="0">
              <a:buNone/>
            </a:pPr>
            <a:r>
              <a:rPr lang="en-US" sz="6200" b="1" dirty="0"/>
              <a:t>ii. business enabling environment</a:t>
            </a:r>
          </a:p>
          <a:p>
            <a:pPr marL="914400" lvl="4" indent="0">
              <a:buNone/>
            </a:pPr>
            <a:r>
              <a:rPr lang="en-US" sz="6200" b="1" dirty="0"/>
              <a:t>iii. vertical linkages</a:t>
            </a:r>
          </a:p>
          <a:p>
            <a:pPr marL="914400" lvl="4" indent="0">
              <a:buNone/>
            </a:pPr>
            <a:r>
              <a:rPr lang="en-US" sz="6200" b="1" dirty="0" smtClean="0"/>
              <a:t>iv</a:t>
            </a:r>
            <a:r>
              <a:rPr lang="en-US" sz="6200" b="1" dirty="0"/>
              <a:t>. horizontal linkages</a:t>
            </a:r>
          </a:p>
          <a:p>
            <a:pPr marL="914400" lvl="4" indent="0">
              <a:buNone/>
            </a:pPr>
            <a:r>
              <a:rPr lang="en-US" sz="6200" b="1" dirty="0"/>
              <a:t>v. supporting markets</a:t>
            </a:r>
          </a:p>
          <a:p>
            <a:r>
              <a:rPr lang="en-US" sz="8600" b="1" dirty="0"/>
              <a:t>The dynamics of the value chain, which refers to the determinants of individual and firm behavior and their effect on the functioning of the </a:t>
            </a:r>
            <a:r>
              <a:rPr lang="en-US" sz="8600" b="1" dirty="0" smtClean="0"/>
              <a:t>chain can be characterized in terms of the following three elements</a:t>
            </a:r>
            <a:endParaRPr lang="en-US" sz="7000" b="1" dirty="0" smtClean="0"/>
          </a:p>
          <a:p>
            <a:pPr marL="800100" lvl="2" indent="0">
              <a:buNone/>
            </a:pPr>
            <a:r>
              <a:rPr lang="en-US" sz="6200" b="1" dirty="0" smtClean="0"/>
              <a:t>i. value </a:t>
            </a:r>
            <a:r>
              <a:rPr lang="en-US" sz="6200" b="1" dirty="0"/>
              <a:t>chain </a:t>
            </a:r>
            <a:r>
              <a:rPr lang="en-US" sz="6200" b="1" dirty="0" smtClean="0"/>
              <a:t>governance</a:t>
            </a:r>
          </a:p>
          <a:p>
            <a:pPr marL="800100" lvl="2" indent="0">
              <a:buNone/>
            </a:pPr>
            <a:r>
              <a:rPr lang="en-US" sz="6200" b="1" dirty="0" smtClean="0"/>
              <a:t>ii</a:t>
            </a:r>
            <a:r>
              <a:rPr lang="en-US" sz="6200" b="1" dirty="0"/>
              <a:t>. inter-firm </a:t>
            </a:r>
            <a:r>
              <a:rPr lang="en-US" sz="6200" b="1" dirty="0" smtClean="0"/>
              <a:t>relationships</a:t>
            </a:r>
          </a:p>
          <a:p>
            <a:pPr marL="800100" lvl="2" indent="0">
              <a:buNone/>
            </a:pPr>
            <a:r>
              <a:rPr lang="en-US" sz="6200" b="1" dirty="0" smtClean="0"/>
              <a:t>iii</a:t>
            </a:r>
            <a:r>
              <a:rPr lang="en-US" sz="6200" b="1" dirty="0"/>
              <a:t>. upgrading</a:t>
            </a:r>
          </a:p>
          <a:p>
            <a:pPr marL="342900" lvl="2" indent="-342900"/>
            <a:endParaRPr lang="en-US" sz="5100" b="1" dirty="0"/>
          </a:p>
          <a:p>
            <a:pPr marL="342900" lvl="1" indent="-342900">
              <a:buFont typeface="Arial" pitchFamily="34" charset="0"/>
              <a:buChar char="•"/>
            </a:pPr>
            <a:endParaRPr lang="en-US" sz="5100" b="1" dirty="0"/>
          </a:p>
          <a:p>
            <a:endParaRPr lang="en-US" dirty="0"/>
          </a:p>
        </p:txBody>
      </p:sp>
    </p:spTree>
    <p:extLst>
      <p:ext uri="{BB962C8B-B14F-4D97-AF65-F5344CB8AC3E}">
        <p14:creationId xmlns:p14="http://schemas.microsoft.com/office/powerpoint/2010/main" val="125922915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End Markets</a:t>
            </a:r>
            <a:endParaRPr lang="en-US" sz="3200" b="1" dirty="0"/>
          </a:p>
        </p:txBody>
      </p:sp>
      <p:sp>
        <p:nvSpPr>
          <p:cNvPr id="3" name="Content Placeholder 2"/>
          <p:cNvSpPr>
            <a:spLocks noGrp="1"/>
          </p:cNvSpPr>
          <p:nvPr>
            <p:ph idx="1"/>
          </p:nvPr>
        </p:nvSpPr>
        <p:spPr>
          <a:xfrm>
            <a:off x="381000" y="1188720"/>
            <a:ext cx="8610600" cy="5638800"/>
          </a:xfrm>
        </p:spPr>
        <p:txBody>
          <a:bodyPr>
            <a:noAutofit/>
          </a:bodyPr>
          <a:lstStyle/>
          <a:p>
            <a:r>
              <a:rPr lang="en-US" sz="2800" b="1" dirty="0" smtClean="0"/>
              <a:t>End markets are the starting point of the value chain analysis.</a:t>
            </a:r>
          </a:p>
          <a:p>
            <a:r>
              <a:rPr lang="en-US" sz="2800" b="1" dirty="0" smtClean="0"/>
              <a:t>They determine the characteristics—including price, quality, quantity and timing—of a successful product or service. </a:t>
            </a:r>
          </a:p>
          <a:p>
            <a:r>
              <a:rPr lang="en-US" sz="2800" b="1" dirty="0" smtClean="0"/>
              <a:t>End market buyers are a powerful voice and incentive for change. </a:t>
            </a:r>
          </a:p>
          <a:p>
            <a:r>
              <a:rPr lang="en-US" sz="2800" b="1" dirty="0" smtClean="0"/>
              <a:t>They are important sources of demand information, can transmit learning, and in some cases are willing to invest in firms further down the chain. </a:t>
            </a:r>
          </a:p>
        </p:txBody>
      </p:sp>
    </p:spTree>
    <p:extLst>
      <p:ext uri="{BB962C8B-B14F-4D97-AF65-F5344CB8AC3E}">
        <p14:creationId xmlns:p14="http://schemas.microsoft.com/office/powerpoint/2010/main" val="220530226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End Markets…</a:t>
            </a:r>
            <a:endParaRPr lang="en-US" dirty="0"/>
          </a:p>
        </p:txBody>
      </p:sp>
      <p:sp>
        <p:nvSpPr>
          <p:cNvPr id="3" name="Content Placeholder 2"/>
          <p:cNvSpPr>
            <a:spLocks noGrp="1"/>
          </p:cNvSpPr>
          <p:nvPr>
            <p:ph idx="1"/>
          </p:nvPr>
        </p:nvSpPr>
        <p:spPr>
          <a:xfrm>
            <a:off x="457200" y="1371600"/>
            <a:ext cx="8534400" cy="4754563"/>
          </a:xfrm>
        </p:spPr>
        <p:txBody>
          <a:bodyPr>
            <a:noAutofit/>
          </a:bodyPr>
          <a:lstStyle/>
          <a:p>
            <a:r>
              <a:rPr lang="en-US" sz="2800" b="1" dirty="0" smtClean="0"/>
              <a:t>End-market analysis assesses current and potential market opportunities through interviews with current and potential buyers, and takes into consideration trends, prospective competitors and other dynamic factors. </a:t>
            </a:r>
          </a:p>
          <a:p>
            <a:r>
              <a:rPr lang="en-US" sz="2800" b="1" dirty="0" smtClean="0"/>
              <a:t>During chain analysis, the focus should be on the current and potential production capacity of the chain and its ability to respond to end market demand. </a:t>
            </a:r>
          </a:p>
          <a:p>
            <a:r>
              <a:rPr lang="en-US" sz="2800" b="1" dirty="0" smtClean="0"/>
              <a:t>It is through the analysis of end markets that we are able to identify the investment needs that will drive chain upgrading.</a:t>
            </a:r>
          </a:p>
          <a:p>
            <a:endParaRPr lang="en-US" sz="2800" dirty="0"/>
          </a:p>
        </p:txBody>
      </p:sp>
    </p:spTree>
    <p:extLst>
      <p:ext uri="{BB962C8B-B14F-4D97-AF65-F5344CB8AC3E}">
        <p14:creationId xmlns:p14="http://schemas.microsoft.com/office/powerpoint/2010/main" val="54382948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normAutofit/>
          </a:bodyPr>
          <a:lstStyle/>
          <a:p>
            <a:r>
              <a:rPr lang="en-US" sz="3200" b="1" dirty="0" smtClean="0"/>
              <a:t>Business Enabling Environment (BEE)</a:t>
            </a:r>
            <a:endParaRPr lang="en-US" sz="3200" b="1" dirty="0"/>
          </a:p>
        </p:txBody>
      </p:sp>
      <p:sp>
        <p:nvSpPr>
          <p:cNvPr id="3" name="Content Placeholder 2"/>
          <p:cNvSpPr>
            <a:spLocks noGrp="1"/>
          </p:cNvSpPr>
          <p:nvPr>
            <p:ph idx="1"/>
          </p:nvPr>
        </p:nvSpPr>
        <p:spPr>
          <a:xfrm>
            <a:off x="304800" y="1066800"/>
            <a:ext cx="8686800" cy="5257800"/>
          </a:xfrm>
        </p:spPr>
        <p:txBody>
          <a:bodyPr>
            <a:noAutofit/>
          </a:bodyPr>
          <a:lstStyle/>
          <a:p>
            <a:r>
              <a:rPr lang="en-US" sz="2800" b="1" dirty="0"/>
              <a:t>Value Chains operate in a business enabling environment (BEE) that can be global, national and local and includes norms and </a:t>
            </a:r>
            <a:r>
              <a:rPr lang="en-US" sz="2800" b="1" dirty="0">
                <a:solidFill>
                  <a:srgbClr val="FF0000"/>
                </a:solidFill>
              </a:rPr>
              <a:t>customs</a:t>
            </a:r>
            <a:r>
              <a:rPr lang="en-US" sz="2800" b="1" dirty="0"/>
              <a:t>, </a:t>
            </a:r>
            <a:r>
              <a:rPr lang="en-US" sz="2800" b="1" dirty="0">
                <a:solidFill>
                  <a:srgbClr val="FF0000"/>
                </a:solidFill>
              </a:rPr>
              <a:t>laws, regulations, policies, international trade agreements and public infrastructure</a:t>
            </a:r>
            <a:r>
              <a:rPr lang="en-US" sz="2800" b="1" dirty="0"/>
              <a:t> (roads, electricity, etc.). </a:t>
            </a:r>
          </a:p>
          <a:p>
            <a:r>
              <a:rPr lang="en-US" sz="2800" b="1" dirty="0"/>
              <a:t>The analysis process must determine whether and how the business enabling environment facilitates or hinders performance of the value chain, and if it hinders, where and how can it be improved. </a:t>
            </a:r>
          </a:p>
        </p:txBody>
      </p:sp>
    </p:spTree>
    <p:extLst>
      <p:ext uri="{BB962C8B-B14F-4D97-AF65-F5344CB8AC3E}">
        <p14:creationId xmlns:p14="http://schemas.microsoft.com/office/powerpoint/2010/main" val="172844432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Vertical Linkages</a:t>
            </a:r>
            <a:endParaRPr lang="en-US" sz="3200" b="1" dirty="0"/>
          </a:p>
        </p:txBody>
      </p:sp>
      <p:sp>
        <p:nvSpPr>
          <p:cNvPr id="3" name="Content Placeholder 2"/>
          <p:cNvSpPr>
            <a:spLocks noGrp="1"/>
          </p:cNvSpPr>
          <p:nvPr>
            <p:ph idx="1"/>
          </p:nvPr>
        </p:nvSpPr>
        <p:spPr>
          <a:xfrm>
            <a:off x="426720" y="1066800"/>
            <a:ext cx="8686800" cy="5791200"/>
          </a:xfrm>
        </p:spPr>
        <p:txBody>
          <a:bodyPr>
            <a:noAutofit/>
          </a:bodyPr>
          <a:lstStyle/>
          <a:p>
            <a:r>
              <a:rPr lang="en-US" sz="2800" b="1" dirty="0" smtClean="0"/>
              <a:t>Linkages </a:t>
            </a:r>
            <a:r>
              <a:rPr lang="en-US" sz="2800" b="1" dirty="0"/>
              <a:t>between firms at different levels of the value chain are critical for moving a product or service to the end market. </a:t>
            </a:r>
          </a:p>
          <a:p>
            <a:r>
              <a:rPr lang="en-US" sz="2800" b="1" dirty="0"/>
              <a:t>Vertical cooperation reflects the quality of relationships among vertically linked firms up and down the value chain. </a:t>
            </a:r>
            <a:endParaRPr lang="en-US" sz="2800" b="1" dirty="0" smtClean="0"/>
          </a:p>
          <a:p>
            <a:r>
              <a:rPr lang="en-US" sz="2800" b="1" dirty="0"/>
              <a:t>More efficient transactions among firms that are vertically related in a value chain increase the competitiveness of the entire industry. </a:t>
            </a:r>
          </a:p>
          <a:p>
            <a:pPr marL="0" indent="0">
              <a:buNone/>
            </a:pPr>
            <a:endParaRPr lang="en-US" sz="2800" b="1" dirty="0"/>
          </a:p>
        </p:txBody>
      </p:sp>
    </p:spTree>
    <p:extLst>
      <p:ext uri="{BB962C8B-B14F-4D97-AF65-F5344CB8AC3E}">
        <p14:creationId xmlns:p14="http://schemas.microsoft.com/office/powerpoint/2010/main" val="144880659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Vertical Linkages</a:t>
            </a:r>
            <a:endParaRPr lang="en-US" sz="3200" b="1" dirty="0"/>
          </a:p>
        </p:txBody>
      </p:sp>
      <p:sp>
        <p:nvSpPr>
          <p:cNvPr id="3" name="Content Placeholder 2"/>
          <p:cNvSpPr>
            <a:spLocks noGrp="1"/>
          </p:cNvSpPr>
          <p:nvPr>
            <p:ph idx="1"/>
          </p:nvPr>
        </p:nvSpPr>
        <p:spPr>
          <a:xfrm>
            <a:off x="457200" y="1295400"/>
            <a:ext cx="8229600" cy="5334000"/>
          </a:xfrm>
        </p:spPr>
        <p:txBody>
          <a:bodyPr>
            <a:normAutofit fontScale="62500" lnSpcReduction="20000"/>
          </a:bodyPr>
          <a:lstStyle/>
          <a:p>
            <a:r>
              <a:rPr lang="en-US" sz="5100" b="1" dirty="0" smtClean="0"/>
              <a:t>The </a:t>
            </a:r>
            <a:r>
              <a:rPr lang="en-US" sz="5100" b="1" dirty="0"/>
              <a:t>nature of vertical linkages—including the volume and quality of information and services </a:t>
            </a:r>
            <a:r>
              <a:rPr lang="en-US" sz="5100" b="1" dirty="0">
                <a:solidFill>
                  <a:srgbClr val="00B0F0"/>
                </a:solidFill>
              </a:rPr>
              <a:t>disseminated—often defines and determines the benefit distribution along the chain and creates incentives for, or constrains, </a:t>
            </a:r>
            <a:r>
              <a:rPr lang="en-US" sz="5100" b="1" dirty="0" smtClean="0">
                <a:solidFill>
                  <a:srgbClr val="00B0F0"/>
                </a:solidFill>
              </a:rPr>
              <a:t>upgrading</a:t>
            </a:r>
            <a:r>
              <a:rPr lang="en-US" sz="5100" b="1" dirty="0"/>
              <a:t>.</a:t>
            </a:r>
            <a:endParaRPr lang="en-US" sz="5100" b="1" dirty="0" smtClean="0"/>
          </a:p>
          <a:p>
            <a:r>
              <a:rPr lang="en-US" sz="5100" b="1" dirty="0" smtClean="0"/>
              <a:t>The efficiency </a:t>
            </a:r>
            <a:r>
              <a:rPr lang="en-US" sz="5100" b="1" dirty="0"/>
              <a:t>of the transactions between vertically linked firms in a value chain affects the competitiveness of the entire industry. </a:t>
            </a:r>
          </a:p>
          <a:p>
            <a:r>
              <a:rPr lang="en-US" sz="5100" b="1" dirty="0"/>
              <a:t>An important part of value chain analysis is the identification of </a:t>
            </a:r>
            <a:r>
              <a:rPr lang="en-US" sz="5100" b="1" dirty="0">
                <a:solidFill>
                  <a:srgbClr val="00B0F0"/>
                </a:solidFill>
              </a:rPr>
              <a:t>weak or missing vertical </a:t>
            </a:r>
            <a:r>
              <a:rPr lang="en-US" sz="5100" b="1" dirty="0"/>
              <a:t>linkages.</a:t>
            </a:r>
          </a:p>
          <a:p>
            <a:endParaRPr lang="en-US" b="1" dirty="0" smtClean="0"/>
          </a:p>
          <a:p>
            <a:endParaRPr lang="en-US" dirty="0"/>
          </a:p>
        </p:txBody>
      </p:sp>
    </p:spTree>
    <p:extLst>
      <p:ext uri="{BB962C8B-B14F-4D97-AF65-F5344CB8AC3E}">
        <p14:creationId xmlns:p14="http://schemas.microsoft.com/office/powerpoint/2010/main" val="251540908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152400"/>
            <a:ext cx="8229600" cy="868362"/>
          </a:xfrm>
        </p:spPr>
        <p:txBody>
          <a:bodyPr>
            <a:normAutofit/>
          </a:bodyPr>
          <a:lstStyle/>
          <a:p>
            <a:r>
              <a:rPr lang="en-US" sz="3200" b="1" dirty="0" smtClean="0"/>
              <a:t>Horizontal Linkages</a:t>
            </a:r>
            <a:endParaRPr lang="en-US" sz="3200" b="1" dirty="0"/>
          </a:p>
        </p:txBody>
      </p:sp>
      <p:sp>
        <p:nvSpPr>
          <p:cNvPr id="3" name="Content Placeholder 2"/>
          <p:cNvSpPr>
            <a:spLocks noGrp="1"/>
          </p:cNvSpPr>
          <p:nvPr>
            <p:ph idx="1"/>
          </p:nvPr>
        </p:nvSpPr>
        <p:spPr>
          <a:xfrm>
            <a:off x="228600" y="838200"/>
            <a:ext cx="8763000" cy="5867400"/>
          </a:xfrm>
        </p:spPr>
        <p:txBody>
          <a:bodyPr>
            <a:noAutofit/>
          </a:bodyPr>
          <a:lstStyle/>
          <a:p>
            <a:r>
              <a:rPr lang="en-US" sz="2800" b="1" dirty="0"/>
              <a:t>Horizontal linkages—both formal as well as informal—between firms at all levels in a value chain can reduce transaction costs, create economies of scale, and contribute to the increased efficiency and competitiveness of an industry. </a:t>
            </a:r>
            <a:endParaRPr lang="en-US" sz="2800" b="1" dirty="0" smtClean="0"/>
          </a:p>
          <a:p>
            <a:r>
              <a:rPr lang="en-US" sz="2800" b="1" dirty="0" smtClean="0"/>
              <a:t>It can also contribute </a:t>
            </a:r>
            <a:r>
              <a:rPr lang="en-US" sz="2800" b="1" dirty="0"/>
              <a:t>to shared skills and resources and enhance product quality through common production standards. </a:t>
            </a:r>
            <a:endParaRPr lang="en-US" sz="2800" b="1" dirty="0" smtClean="0"/>
          </a:p>
          <a:p>
            <a:r>
              <a:rPr lang="en-US" sz="2800" b="1" dirty="0" smtClean="0"/>
              <a:t>Such </a:t>
            </a:r>
            <a:r>
              <a:rPr lang="en-US" sz="2800" b="1" dirty="0"/>
              <a:t>linkages also facilitate collective learning and risk sharing, while increasing the potential for upgrading and innovation. </a:t>
            </a:r>
            <a:endParaRPr lang="en-US" sz="2800" b="1" dirty="0" smtClean="0"/>
          </a:p>
          <a:p>
            <a:r>
              <a:rPr lang="en-US" sz="2800" b="1" dirty="0" smtClean="0"/>
              <a:t>Value </a:t>
            </a:r>
            <a:r>
              <a:rPr lang="en-US" sz="2800" b="1" dirty="0"/>
              <a:t>chain analysis also considers competition between firms</a:t>
            </a:r>
            <a:r>
              <a:rPr lang="en-US" sz="2800" b="1" dirty="0" smtClean="0"/>
              <a:t>.</a:t>
            </a:r>
            <a:endParaRPr lang="en-US" sz="2800" b="1" dirty="0"/>
          </a:p>
        </p:txBody>
      </p:sp>
    </p:spTree>
    <p:extLst>
      <p:ext uri="{BB962C8B-B14F-4D97-AF65-F5344CB8AC3E}">
        <p14:creationId xmlns:p14="http://schemas.microsoft.com/office/powerpoint/2010/main" val="3755704187"/>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2367</TotalTime>
  <Words>1288</Words>
  <Application>Microsoft Office PowerPoint</Application>
  <PresentationFormat>On-screen Show (4:3)</PresentationFormat>
  <Paragraphs>79</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Office Theme</vt:lpstr>
      <vt:lpstr>Value Chain Analysis Methods</vt:lpstr>
      <vt:lpstr> Analysis of Opportunities and Constraints Using the Value Chain Framework </vt:lpstr>
      <vt:lpstr>The Value Chain Framework</vt:lpstr>
      <vt:lpstr>End Markets</vt:lpstr>
      <vt:lpstr>End Markets…</vt:lpstr>
      <vt:lpstr>Business Enabling Environment (BEE)</vt:lpstr>
      <vt:lpstr>Vertical Linkages</vt:lpstr>
      <vt:lpstr>Vertical Linkages</vt:lpstr>
      <vt:lpstr>Horizontal Linkages</vt:lpstr>
      <vt:lpstr>Horizontal Linkages</vt:lpstr>
      <vt:lpstr>Supporting Markets</vt:lpstr>
      <vt:lpstr>Supporting Markets</vt:lpstr>
      <vt:lpstr>Value Chain Governance</vt:lpstr>
      <vt:lpstr>Value Chain Governance</vt:lpstr>
      <vt:lpstr>Inter Firm Linkages</vt:lpstr>
      <vt:lpstr>Upgrading</vt:lpstr>
      <vt:lpstr>Validating the findings of the value chain through stakeholders forum</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Value Chain Methodology</dc:title>
  <dc:creator>Getachew</dc:creator>
  <cp:lastModifiedBy>aduncan</cp:lastModifiedBy>
  <cp:revision>63</cp:revision>
  <dcterms:created xsi:type="dcterms:W3CDTF">2012-02-20T19:56:41Z</dcterms:created>
  <dcterms:modified xsi:type="dcterms:W3CDTF">2012-03-13T10:58:11Z</dcterms:modified>
</cp:coreProperties>
</file>

<file path=docProps/thumbnail.jpeg>
</file>